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582AF-A59B-4809-988D-94D3851E8121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00EDC-3910-426E-982B-1ED735134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7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00EDC-3910-426E-982B-1ED7351340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A15D4-14F7-4A40-B6D3-310C31D12098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A525A3-D240-4D71-AB31-CA0C066022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828800"/>
            <a:ext cx="6172200" cy="1894362"/>
          </a:xfrm>
        </p:spPr>
        <p:txBody>
          <a:bodyPr anchor="ctr">
            <a:normAutofit/>
          </a:bodyPr>
          <a:lstStyle/>
          <a:p>
            <a:pPr algn="ctr"/>
            <a:r>
              <a:rPr lang="fa-IR" sz="6600" dirty="0" smtClean="0"/>
              <a:t>زندگی مورچه ها</a:t>
            </a:r>
            <a:endParaRPr lang="en-US" sz="6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a-IR" sz="3200" dirty="0" smtClean="0">
                <a:cs typeface="+mn-cs"/>
              </a:rPr>
              <a:t>انواع مورچه ها</a:t>
            </a:r>
            <a:endParaRPr lang="en-US" sz="3200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 های کشاورز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a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51" r="2051"/>
          <a:stretch>
            <a:fillRect/>
          </a:stretch>
        </p:blipFill>
        <p:spPr>
          <a:xfrm rot="420000">
            <a:off x="3195544" y="1121983"/>
            <a:ext cx="5210004" cy="406421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 های برده دار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L0091178205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229" r="11229"/>
          <a:stretch>
            <a:fillRect/>
          </a:stretch>
        </p:blipFill>
        <p:spPr>
          <a:xfrm rot="420000">
            <a:off x="3188342" y="1102402"/>
            <a:ext cx="5207980" cy="4101361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 های دامدار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L0091178197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12" r="11112"/>
          <a:stretch>
            <a:fillRect/>
          </a:stretch>
        </p:blipFill>
        <p:spPr>
          <a:xfrm rot="420000">
            <a:off x="3187706" y="1122072"/>
            <a:ext cx="5226555" cy="407350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 های گوشتخوار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gooshtkha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>
          <a:xfrm rot="420000">
            <a:off x="3184299" y="1120725"/>
            <a:ext cx="5207981" cy="41305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مورچه ها </a:t>
            </a:r>
            <a:r>
              <a:rPr lang="fa-IR" sz="2800" dirty="0" smtClean="0">
                <a:solidFill>
                  <a:srgbClr val="FF0000"/>
                </a:solidFill>
              </a:rPr>
              <a:t>ی </a:t>
            </a:r>
            <a:r>
              <a:rPr lang="ar-SA" sz="2800" dirty="0" smtClean="0">
                <a:solidFill>
                  <a:srgbClr val="FF0000"/>
                </a:solidFill>
              </a:rPr>
              <a:t>تروریست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554992_or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04" r="10804"/>
          <a:stretch>
            <a:fillRect/>
          </a:stretch>
        </p:blipFill>
        <p:spPr>
          <a:xfrm rot="420000">
            <a:off x="3187209" y="1130192"/>
            <a:ext cx="5207982" cy="406421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fa-IR" sz="4600" dirty="0" smtClean="0">
                <a:cs typeface="+mn-cs"/>
              </a:rPr>
              <a:t>چرخه زندگی مورچه:</a:t>
            </a:r>
            <a:endParaRPr lang="en-US" sz="4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ماده‌های یک کلنی یعنی ملکه تا ارتفاع زیادی در آسمان به پرواز در می‌آیند و نرها نیز به دنبالشان می‌روند. پس از این پرواز جفت گیری ، نرها فورا می‌میرند و ملکه پایین می‌رود و به تنهایی آغازگر یک گروه یا دسته جدید می‌شود.</a:t>
            </a:r>
            <a:endParaRPr lang="en-US" dirty="0"/>
          </a:p>
        </p:txBody>
      </p:sp>
      <p:pic>
        <p:nvPicPr>
          <p:cNvPr id="5" name="Picture 4" descr="L00911782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429000"/>
            <a:ext cx="4762500" cy="31718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 anchor="ctr">
            <a:noAutofit/>
          </a:bodyPr>
          <a:lstStyle/>
          <a:p>
            <a:pPr algn="r"/>
            <a:r>
              <a:rPr lang="ar-SA" sz="3200" dirty="0" smtClean="0">
                <a:cs typeface="+mn-cs"/>
              </a:rPr>
              <a:t>روش زندگی مورچه‌ها به روش زندگی انسان بسیار نزدیک </a:t>
            </a:r>
            <a:r>
              <a:rPr lang="en-US" sz="3200" dirty="0" smtClean="0">
                <a:cs typeface="+mn-cs"/>
              </a:rPr>
              <a:t>:</a:t>
            </a:r>
            <a:r>
              <a:rPr lang="ar-SA" sz="3200" dirty="0" smtClean="0">
                <a:cs typeface="+mn-cs"/>
              </a:rPr>
              <a:t>است</a:t>
            </a:r>
            <a:r>
              <a:rPr lang="en-US" sz="3200" dirty="0" smtClean="0">
                <a:cs typeface="+mn-cs"/>
              </a:rPr>
              <a:t> </a:t>
            </a:r>
            <a:br>
              <a:rPr lang="en-US" sz="3200" dirty="0" smtClean="0">
                <a:cs typeface="+mn-cs"/>
              </a:rPr>
            </a:br>
            <a:endParaRPr lang="en-US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مورچه‌ها،مردگان خود را با روشی مشابه روش انسان،دفن می‌کنند.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نظام تقسیم کار آنها پیچیده است.آنها مدیر،سرپرست،سرکارگر،کارگر و غیره دارند.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در میان خود،روش ارتباطی پیشرفته‌ای دارند.</a:t>
            </a: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sz="2800" dirty="0" smtClean="0"/>
              <a:t>بازارهای منظمی دارند که در آن کالا مبادله می کنند.</a:t>
            </a:r>
            <a:endParaRPr lang="en-US" sz="2800" dirty="0" smtClean="0"/>
          </a:p>
          <a:p>
            <a:pPr algn="r" rtl="1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SA" sz="2800" dirty="0" smtClean="0"/>
              <a:t>غلات را برای مدت طولانی در زمستان، ذخیره می‌کنند و اگر غلات جوانه زد،ریشه‌اش را می‌برند.</a:t>
            </a: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endParaRPr lang="en-US" sz="2800" dirty="0" smtClean="0"/>
          </a:p>
          <a:p>
            <a:pPr algn="r" rtl="1">
              <a:buFont typeface="Wingdings" pitchFamily="2" charset="2"/>
              <a:buChar char="v"/>
            </a:pP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fa-IR" sz="4400" dirty="0" smtClean="0">
                <a:cs typeface="+mn-cs"/>
              </a:rPr>
              <a:t>درسهایی اخلاقی از زندگی مورچه ها:</a:t>
            </a:r>
            <a:endParaRPr lang="en-US" sz="4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توکل به خدا در مقابل شدائد و سختی ها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قناعت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اهمیت به صداقت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تضرع و تقدس به درگاه خداوند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شفقت نسبت به همنوعان خود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fa-IR" dirty="0" smtClean="0">
                <a:cs typeface="+mn-cs"/>
              </a:rPr>
              <a:t>فلسفه زندگی مورچه ها :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اگر عبور از مانع ممکن نباشد ، مانع را دور می زنند.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تا به هدف شان نرسند ، دست از راه رفتن برنمی دارند.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اتحاد دارند و هیچ کدام تنها با دشمنان نمی جنگند.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با هم و در کنار هم و با تقسیم کاری شگفت انگیزی زندگی می کنند.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روح صرفه جویی دارند.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در اثر ممارست آنقدر ورزیده شده اند که می گویند : « مورچه » ها قوی ترین موجودات روی زمین هستند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4000" dirty="0" smtClean="0">
                <a:cs typeface="+mn-cs"/>
              </a:rPr>
              <a:t>آنچه از زندگی مورچه ها می توانیم بیاموزیم: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 anchor="ctr"/>
          <a:lstStyle/>
          <a:p>
            <a:pPr algn="ctr" rtl="1">
              <a:buNone/>
            </a:pPr>
            <a:r>
              <a:rPr lang="ar-SA" b="1" i="1" dirty="0" smtClean="0"/>
              <a:t>هرگز ناامید نشویم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محتاط باشیم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با آرزو مانوس شویم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تمام توانمان را برای موفقیت بکار گیریم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قدر نعمت های خدا را بدانیم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صرفه جو باشیم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از کنار هم بودن لذت ببریم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با هم آینده را بسازیم</a:t>
            </a:r>
            <a:endParaRPr lang="en-US" dirty="0" smtClean="0"/>
          </a:p>
          <a:p>
            <a:pPr algn="ctr" rtl="1">
              <a:buNone/>
            </a:pPr>
            <a:r>
              <a:rPr lang="ar-SA" b="1" i="1" dirty="0" smtClean="0"/>
              <a:t>از تنهایی گریزان باشیم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495800"/>
            <a:ext cx="2619375" cy="18288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r"/>
            <a:r>
              <a:rPr lang="fa-I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که جان دارد وجان شیرین خوش است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Placeholder 5" descr="a076-cartoon-ant-clipar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3196993" y="1122072"/>
            <a:ext cx="5207981" cy="40735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514600" cy="1600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t">
            <a:noAutofit/>
          </a:bodyPr>
          <a:lstStyle/>
          <a:p>
            <a:pPr algn="r"/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  <a:t>میازار موری که دانه کش </a:t>
            </a:r>
            <a:b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</a:b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  <a:t>است</a:t>
            </a:r>
            <a:br>
              <a:rPr lang="fa-I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ar-SA" b="1" dirty="0" smtClean="0">
                <a:latin typeface="Arial" pitchFamily="34" charset="0"/>
                <a:cs typeface="Arial" pitchFamily="34" charset="0"/>
              </a:rPr>
              <a:t>بله ، انسان ها از مورچه های کوچک نیز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می توانند فلسفه زندگی را بیاموزند</a:t>
            </a:r>
            <a:r>
              <a:rPr lang="ar-SA" b="1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afe63437677128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743200"/>
            <a:ext cx="5181600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/>
              <a:t>سر مورچه شامل مغز ، یک جفت چشم مرکب و آرواره‌های قوی و دهان است</a:t>
            </a:r>
            <a:r>
              <a:rPr lang="fa-IR" dirty="0" smtClean="0"/>
              <a:t> .</a:t>
            </a:r>
            <a:r>
              <a:rPr lang="ar-SA" dirty="0" smtClean="0"/>
              <a:t>علاوه بر چشم مرکب ، بیشتر مورچه‌ها دارای اندام بینایی دیگری</a:t>
            </a:r>
            <a:r>
              <a:rPr lang="fa-IR" dirty="0" smtClean="0"/>
              <a:t> </a:t>
            </a:r>
          </a:p>
          <a:p>
            <a:pPr algn="r">
              <a:buNone/>
            </a:pPr>
            <a:r>
              <a:rPr lang="ar-SA" dirty="0" smtClean="0"/>
              <a:t>به نام چشم ساده هستند</a:t>
            </a:r>
            <a:r>
              <a:rPr lang="fa-IR" dirty="0" smtClean="0"/>
              <a:t>.</a:t>
            </a:r>
            <a:endParaRPr lang="en-US" dirty="0" smtClean="0"/>
          </a:p>
          <a:p>
            <a:pPr algn="r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900" b="1" dirty="0" smtClean="0">
                <a:latin typeface="Tahoma" pitchFamily="34" charset="0"/>
                <a:ea typeface="Tahoma" pitchFamily="34" charset="0"/>
                <a:cs typeface="+mn-cs"/>
              </a:rPr>
              <a:t>:</a:t>
            </a:r>
            <a:r>
              <a:rPr lang="fa-IR" sz="4900" b="1" dirty="0" smtClean="0">
                <a:latin typeface="Tahoma" pitchFamily="34" charset="0"/>
                <a:ea typeface="Tahoma" pitchFamily="34" charset="0"/>
                <a:cs typeface="+mn-cs"/>
              </a:rPr>
              <a:t>ساختمان</a:t>
            </a:r>
            <a:r>
              <a:rPr lang="ar-SA" sz="4900" b="1" dirty="0" smtClean="0">
                <a:latin typeface="Tahoma" pitchFamily="34" charset="0"/>
                <a:ea typeface="Tahoma" pitchFamily="34" charset="0"/>
                <a:cs typeface="+mn-cs"/>
              </a:rPr>
              <a:t> مورفولوژیکی مورچه</a:t>
            </a:r>
            <a:r>
              <a:rPr lang="fa-IR" b="1" dirty="0" smtClean="0">
                <a:latin typeface="Tahoma" pitchFamily="34" charset="0"/>
                <a:ea typeface="Tahoma" pitchFamily="34" charset="0"/>
              </a:rPr>
              <a:t/>
            </a:r>
            <a:br>
              <a:rPr lang="fa-IR" b="1" dirty="0" smtClean="0">
                <a:latin typeface="Tahoma" pitchFamily="34" charset="0"/>
                <a:ea typeface="Tahoma" pitchFamily="34" charset="0"/>
              </a:rPr>
            </a:br>
            <a:endParaRPr lang="en-US" dirty="0"/>
          </a:p>
        </p:txBody>
      </p:sp>
      <p:pic>
        <p:nvPicPr>
          <p:cNvPr id="6" name="Picture 5" descr="ant-info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3181350" cy="31623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00912"/>
          </a:xfrm>
        </p:spPr>
        <p:txBody>
          <a:bodyPr>
            <a:normAutofit fontScale="90000"/>
          </a:bodyPr>
          <a:lstStyle/>
          <a:p>
            <a:pPr algn="r"/>
            <a:r>
              <a:rPr lang="en-US" sz="5100" b="1" dirty="0" smtClean="0">
                <a:latin typeface="Tahoma" pitchFamily="34" charset="0"/>
                <a:ea typeface="Tahoma" pitchFamily="34" charset="0"/>
              </a:rPr>
              <a:t>:</a:t>
            </a:r>
            <a:r>
              <a:rPr lang="fa-IR" sz="5100" b="1" dirty="0" smtClean="0">
                <a:latin typeface="Tahoma" pitchFamily="34" charset="0"/>
                <a:ea typeface="Tahoma" pitchFamily="34" charset="0"/>
                <a:cs typeface="+mn-cs"/>
              </a:rPr>
              <a:t>وسیله نطق مورچه</a:t>
            </a:r>
            <a:r>
              <a:rPr lang="fa-IR" b="1" dirty="0" smtClean="0">
                <a:latin typeface="Tahoma" pitchFamily="34" charset="0"/>
                <a:ea typeface="Tahoma" pitchFamily="34" charset="0"/>
              </a:rPr>
              <a:t/>
            </a:r>
            <a:br>
              <a:rPr lang="fa-IR" b="1" dirty="0" smtClean="0">
                <a:latin typeface="Tahoma" pitchFamily="34" charset="0"/>
                <a:ea typeface="Tahom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شرط حتمی سخن گفتن و فهماندن مقصود، زبان نیست.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حیوانات با ژست های مخصوص ، حرکات خاص و یا با صدا و نطق، مکالمه می کنند و به طرف مقابل مقصود خود را می فهمانند.مورچه ها</a:t>
            </a:r>
            <a:r>
              <a:rPr lang="en-US" dirty="0" smtClean="0"/>
              <a:t> </a:t>
            </a:r>
            <a:r>
              <a:rPr lang="fa-IR" dirty="0" smtClean="0"/>
              <a:t>نیز با شاخک های خود مقصودشان را به همدیگر میفهمانند. </a:t>
            </a:r>
            <a:endParaRPr lang="en-US" dirty="0" smtClean="0"/>
          </a:p>
        </p:txBody>
      </p:sp>
      <p:pic>
        <p:nvPicPr>
          <p:cNvPr id="5" name="Picture 4" descr="Strong_ant_by_naybet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810000"/>
            <a:ext cx="3429000" cy="3048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cs typeface="+mn-cs"/>
              </a:rPr>
              <a:t>غذای مورچه ها: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sz="2600" dirty="0" smtClean="0">
                <a:solidFill>
                  <a:srgbClr val="FF0000"/>
                </a:solidFill>
              </a:rPr>
              <a:t>مورچه خرمن چین</a:t>
            </a:r>
            <a:endParaRPr lang="en-US" sz="26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pic>
        <p:nvPicPr>
          <p:cNvPr id="7" name="Picture Placeholder 6" descr="L0091178202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12" r="11112"/>
          <a:stretch>
            <a:fillRect/>
          </a:stretch>
        </p:blipFill>
        <p:spPr>
          <a:xfrm rot="420000">
            <a:off x="3187705" y="1122072"/>
            <a:ext cx="5226556" cy="407350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2212848" cy="1582621"/>
          </a:xfrm>
        </p:spPr>
        <p:txBody>
          <a:bodyPr>
            <a:noAutofit/>
          </a:bodyPr>
          <a:lstStyle/>
          <a:p>
            <a:endParaRPr lang="en-US" sz="3600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 شیر دوش یا گله‌دار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dirty="0"/>
          </a:p>
        </p:txBody>
      </p:sp>
      <p:pic>
        <p:nvPicPr>
          <p:cNvPr id="7" name="Picture Placeholder 6" descr="ant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77" r="10877"/>
          <a:stretch>
            <a:fillRect/>
          </a:stretch>
        </p:blipFill>
        <p:spPr>
          <a:xfrm rot="420000">
            <a:off x="3181965" y="1131007"/>
            <a:ext cx="5226555" cy="414913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cs typeface="+mn-cs"/>
              </a:rPr>
              <a:t/>
            </a:r>
            <a:br>
              <a:rPr lang="en-US" sz="3600" dirty="0" smtClean="0">
                <a:cs typeface="+mn-cs"/>
              </a:rPr>
            </a:br>
            <a:endParaRPr lang="en-US" sz="3600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</a:rPr>
              <a:t>مورچه‌های باغبان</a:t>
            </a:r>
            <a:endParaRPr lang="en-US" sz="2800" dirty="0"/>
          </a:p>
        </p:txBody>
      </p:sp>
      <p:pic>
        <p:nvPicPr>
          <p:cNvPr id="7" name="Picture Placeholder 6" descr="L0091178197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12" r="11112"/>
          <a:stretch>
            <a:fillRect/>
          </a:stretch>
        </p:blipFill>
        <p:spPr>
          <a:xfrm rot="420000">
            <a:off x="3196461" y="1130758"/>
            <a:ext cx="5198695" cy="406421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مورچه‌های آسیابان</a:t>
            </a:r>
            <a:endParaRPr lang="en-US" sz="2800" dirty="0"/>
          </a:p>
        </p:txBody>
      </p:sp>
      <p:pic>
        <p:nvPicPr>
          <p:cNvPr id="5" name="Picture Placeholder 4" descr="L009117820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994" r="10994"/>
          <a:stretch>
            <a:fillRect/>
          </a:stretch>
        </p:blipFill>
        <p:spPr>
          <a:xfrm rot="420000">
            <a:off x="3187741" y="1121506"/>
            <a:ext cx="5217268" cy="407350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en-US" sz="4600" dirty="0" smtClean="0">
                <a:cs typeface="+mn-cs"/>
              </a:rPr>
              <a:t>:</a:t>
            </a:r>
            <a:r>
              <a:rPr lang="ar-SA" sz="4600" dirty="0" smtClean="0">
                <a:cs typeface="+mn-cs"/>
              </a:rPr>
              <a:t>راز خواب مورچه ها</a:t>
            </a:r>
            <a:endParaRPr lang="en-US" sz="4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مورچه های کارگر در فواصل نامنظمی‌به خواب می‌روند اما تعداد خوابهای کوتاهی که در طول روز برای این مورچه ها پیش می‌آید بسیار زیاد</a:t>
            </a:r>
            <a:r>
              <a:rPr lang="fa-IR" dirty="0" smtClean="0"/>
              <a:t> است.</a:t>
            </a:r>
            <a:r>
              <a:rPr lang="ar-SA" dirty="0" smtClean="0"/>
              <a:t>این در حالی است که ملکه ها در فواصل تعیین شده ای به خواب رفته و در حقیقت زمان خواب خود را با دیگر ملکه ها هماهنگ می‌کنند</a:t>
            </a:r>
            <a:r>
              <a:rPr lang="fa-IR" dirty="0" smtClean="0"/>
              <a:t>.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7" name="Picture 67" descr="http://www.jamejamonline.ir/Media/images/1388/04/20/L009117820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686175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500</Words>
  <Application>Microsoft Office PowerPoint</Application>
  <PresentationFormat>On-screen Show (4:3)</PresentationFormat>
  <Paragraphs>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زندگی مورچه ها</vt:lpstr>
      <vt:lpstr>میازار موری که دانه کش  است </vt:lpstr>
      <vt:lpstr>:ساختمان مورفولوژیکی مورچه </vt:lpstr>
      <vt:lpstr>:وسیله نطق مورچه </vt:lpstr>
      <vt:lpstr>غذای مورچه ها: </vt:lpstr>
      <vt:lpstr>PowerPoint Presentation</vt:lpstr>
      <vt:lpstr> </vt:lpstr>
      <vt:lpstr>PowerPoint Presentation</vt:lpstr>
      <vt:lpstr>:راز خواب مورچه ها</vt:lpstr>
      <vt:lpstr>انواع مورچه ها</vt:lpstr>
      <vt:lpstr>PowerPoint Presentation</vt:lpstr>
      <vt:lpstr>PowerPoint Presentation</vt:lpstr>
      <vt:lpstr>PowerPoint Presentation</vt:lpstr>
      <vt:lpstr>PowerPoint Presentation</vt:lpstr>
      <vt:lpstr>چرخه زندگی مورچه:</vt:lpstr>
      <vt:lpstr>روش زندگی مورچه‌ها به روش زندگی انسان بسیار نزدیک :است  </vt:lpstr>
      <vt:lpstr>درسهایی اخلاقی از زندگی مورچه ها:</vt:lpstr>
      <vt:lpstr>فلسفه زندگی مورچه ها : </vt:lpstr>
      <vt:lpstr>آنچه از زندگی مورچه ها می توانیم بیاموزیم: </vt:lpstr>
      <vt:lpstr>بله ، انسان ها از مورچه های کوچک نیز می توانند فلسفه زندگی را بیاموزند! 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library</cp:lastModifiedBy>
  <cp:revision>56</cp:revision>
  <dcterms:created xsi:type="dcterms:W3CDTF">2011-04-20T14:19:30Z</dcterms:created>
  <dcterms:modified xsi:type="dcterms:W3CDTF">2015-02-01T04:45:04Z</dcterms:modified>
</cp:coreProperties>
</file>